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0" r:id="rId6"/>
    <p:sldId id="262" r:id="rId7"/>
    <p:sldId id="263" r:id="rId8"/>
    <p:sldId id="261"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E3763-2088-4F78-A8D3-860CE8CD2B44}" type="datetimeFigureOut">
              <a:rPr lang="en-US" smtClean="0"/>
              <a:pPr/>
              <a:t>10/10/2012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3976E-C195-4AE4-81A5-7B9074F70C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83976E-C195-4AE4-81A5-7B9074F70C0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82C3A8-BC1A-480C-BBB8-549CD2FB0823}" type="datetime1">
              <a:rPr lang="en-US" smtClean="0"/>
              <a:pPr/>
              <a:t>10/10/2012</a:t>
            </a:fld>
            <a:endParaRPr lang="en-US"/>
          </a:p>
        </p:txBody>
      </p:sp>
      <p:sp>
        <p:nvSpPr>
          <p:cNvPr id="17" name="Footer Placeholder 16"/>
          <p:cNvSpPr>
            <a:spLocks noGrp="1"/>
          </p:cNvSpPr>
          <p:nvPr>
            <p:ph type="ftr" sz="quarter" idx="11"/>
          </p:nvPr>
        </p:nvSpPr>
        <p:spPr/>
        <p:txBody>
          <a:bodyPr/>
          <a:lstStyle/>
          <a:p>
            <a:r>
              <a:rPr lang="en-US" smtClean="0"/>
              <a:t>Copyright 2012 Gretchen Scalpi, RD, CDE. All Rights Reserved.</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7C7B1F-F059-4C08-99DD-56270160979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B6D10D-BC77-4FA4-A151-91C6F88D6C99}" type="datetime1">
              <a:rPr lang="en-US" smtClean="0"/>
              <a:pPr/>
              <a:t>10/10/2012</a:t>
            </a:fld>
            <a:endParaRPr lang="en-US"/>
          </a:p>
        </p:txBody>
      </p:sp>
      <p:sp>
        <p:nvSpPr>
          <p:cNvPr id="5" name="Footer Placeholder 4"/>
          <p:cNvSpPr>
            <a:spLocks noGrp="1"/>
          </p:cNvSpPr>
          <p:nvPr>
            <p:ph type="ftr" sz="quarter" idx="11"/>
          </p:nvPr>
        </p:nvSpPr>
        <p:spPr/>
        <p:txBody>
          <a:bodyPr/>
          <a:lstStyle/>
          <a:p>
            <a:r>
              <a:rPr lang="en-US" smtClean="0"/>
              <a:t>Copyright 2012 Gretchen Scalpi, RD, CDE. All Rights Reserved.</a:t>
            </a:r>
            <a:endParaRPr lang="en-US"/>
          </a:p>
        </p:txBody>
      </p:sp>
      <p:sp>
        <p:nvSpPr>
          <p:cNvPr id="6" name="Slide Number Placeholder 5"/>
          <p:cNvSpPr>
            <a:spLocks noGrp="1"/>
          </p:cNvSpPr>
          <p:nvPr>
            <p:ph type="sldNum" sz="quarter" idx="12"/>
          </p:nvPr>
        </p:nvSpPr>
        <p:spPr/>
        <p:txBody>
          <a:bodyPr/>
          <a:lstStyle/>
          <a:p>
            <a:fld id="{657C7B1F-F059-4C08-99DD-5627016097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57C7B1F-F059-4C08-99DD-56270160979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12C37D-44D3-4249-9CAF-280FF7FB2C6C}" type="datetime1">
              <a:rPr lang="en-US" smtClean="0"/>
              <a:pPr/>
              <a:t>10/10/2012</a:t>
            </a:fld>
            <a:endParaRPr lang="en-US"/>
          </a:p>
        </p:txBody>
      </p:sp>
      <p:sp>
        <p:nvSpPr>
          <p:cNvPr id="5" name="Footer Placeholder 4"/>
          <p:cNvSpPr>
            <a:spLocks noGrp="1"/>
          </p:cNvSpPr>
          <p:nvPr>
            <p:ph type="ftr" sz="quarter" idx="11"/>
          </p:nvPr>
        </p:nvSpPr>
        <p:spPr/>
        <p:txBody>
          <a:bodyPr/>
          <a:lstStyle/>
          <a:p>
            <a:r>
              <a:rPr lang="en-US" smtClean="0"/>
              <a:t>Copyright 2012 Gretchen Scalpi, RD, CDE. All Rights Reserved.</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E7C88F5-5AB6-4004-8490-94DA722073FD}" type="datetime1">
              <a:rPr lang="en-US" smtClean="0"/>
              <a:pPr/>
              <a:t>10/10/2012</a:t>
            </a:fld>
            <a:endParaRPr lang="en-US"/>
          </a:p>
        </p:txBody>
      </p:sp>
      <p:sp>
        <p:nvSpPr>
          <p:cNvPr id="5" name="Footer Placeholder 4"/>
          <p:cNvSpPr>
            <a:spLocks noGrp="1"/>
          </p:cNvSpPr>
          <p:nvPr>
            <p:ph type="ftr" sz="quarter" idx="11"/>
          </p:nvPr>
        </p:nvSpPr>
        <p:spPr/>
        <p:txBody>
          <a:bodyPr/>
          <a:lstStyle/>
          <a:p>
            <a:r>
              <a:rPr lang="en-US" smtClean="0"/>
              <a:t>Copyright 2012 Gretchen Scalpi, RD, CDE. All Rights Reserved.</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57C7B1F-F059-4C08-99DD-56270160979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Copyright 2012 Gretchen Scalpi, RD, CDE. All Rights Reserved.</a:t>
            </a:r>
            <a:endParaRPr lang="en-US"/>
          </a:p>
        </p:txBody>
      </p:sp>
      <p:sp>
        <p:nvSpPr>
          <p:cNvPr id="4" name="Date Placeholder 3"/>
          <p:cNvSpPr>
            <a:spLocks noGrp="1"/>
          </p:cNvSpPr>
          <p:nvPr>
            <p:ph type="dt" sz="half" idx="10"/>
          </p:nvPr>
        </p:nvSpPr>
        <p:spPr/>
        <p:txBody>
          <a:bodyPr/>
          <a:lstStyle/>
          <a:p>
            <a:fld id="{4CCA7FAC-AE1F-40E5-9C27-092AD9C33D0B}" type="datetime1">
              <a:rPr lang="en-US" smtClean="0"/>
              <a:pPr/>
              <a:t>10/10/2012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7C7B1F-F059-4C08-99DD-56270160979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F41BEA6-D050-4208-9DE0-74CEF718CCF1}" type="datetime1">
              <a:rPr lang="en-US" smtClean="0"/>
              <a:pPr/>
              <a:t>10/10/2012</a:t>
            </a:fld>
            <a:endParaRPr lang="en-US"/>
          </a:p>
        </p:txBody>
      </p:sp>
      <p:sp>
        <p:nvSpPr>
          <p:cNvPr id="6" name="Footer Placeholder 5"/>
          <p:cNvSpPr>
            <a:spLocks noGrp="1"/>
          </p:cNvSpPr>
          <p:nvPr>
            <p:ph type="ftr" sz="quarter" idx="11"/>
          </p:nvPr>
        </p:nvSpPr>
        <p:spPr/>
        <p:txBody>
          <a:bodyPr/>
          <a:lstStyle/>
          <a:p>
            <a:r>
              <a:rPr lang="en-US" smtClean="0"/>
              <a:t>Copyright 2012 Gretchen Scalpi, RD, CDE. All Rights Reserved.</a:t>
            </a:r>
            <a:endParaRPr lang="en-US"/>
          </a:p>
        </p:txBody>
      </p:sp>
      <p:sp>
        <p:nvSpPr>
          <p:cNvPr id="7" name="Slide Number Placeholder 6"/>
          <p:cNvSpPr>
            <a:spLocks noGrp="1"/>
          </p:cNvSpPr>
          <p:nvPr>
            <p:ph type="sldNum" sz="quarter" idx="12"/>
          </p:nvPr>
        </p:nvSpPr>
        <p:spPr/>
        <p:txBody>
          <a:bodyPr/>
          <a:lstStyle/>
          <a:p>
            <a:fld id="{657C7B1F-F059-4C08-99DD-56270160979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5E98930-6925-42DC-9FD9-064643B58463}" type="datetime1">
              <a:rPr lang="en-US" smtClean="0"/>
              <a:pPr/>
              <a:t>10/10/2012</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Copyright 2012 Gretchen Scalpi, RD, CDE. All Rights Reserved.</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57C7B1F-F059-4C08-99DD-56270160979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EBF649-9DDB-4989-B03C-12736E4239A1}" type="datetime1">
              <a:rPr lang="en-US" smtClean="0"/>
              <a:pPr/>
              <a:t>10/10/2012</a:t>
            </a:fld>
            <a:endParaRPr lang="en-US"/>
          </a:p>
        </p:txBody>
      </p:sp>
      <p:sp>
        <p:nvSpPr>
          <p:cNvPr id="4" name="Footer Placeholder 3"/>
          <p:cNvSpPr>
            <a:spLocks noGrp="1"/>
          </p:cNvSpPr>
          <p:nvPr>
            <p:ph type="ftr" sz="quarter" idx="11"/>
          </p:nvPr>
        </p:nvSpPr>
        <p:spPr/>
        <p:txBody>
          <a:bodyPr/>
          <a:lstStyle/>
          <a:p>
            <a:r>
              <a:rPr lang="en-US" smtClean="0"/>
              <a:t>Copyright 2012 Gretchen Scalpi, RD, CDE. All Rights Reserved.</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57C7B1F-F059-4C08-99DD-5627016097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EDF5CC2-CEA5-4AD5-85C8-6156C1C6D1EF}" type="datetime1">
              <a:rPr lang="en-US" smtClean="0"/>
              <a:pPr/>
              <a:t>10/10/2012</a:t>
            </a:fld>
            <a:endParaRPr lang="en-US"/>
          </a:p>
        </p:txBody>
      </p:sp>
      <p:sp>
        <p:nvSpPr>
          <p:cNvPr id="3" name="Footer Placeholder 2"/>
          <p:cNvSpPr>
            <a:spLocks noGrp="1"/>
          </p:cNvSpPr>
          <p:nvPr>
            <p:ph type="ftr" sz="quarter" idx="11"/>
          </p:nvPr>
        </p:nvSpPr>
        <p:spPr/>
        <p:txBody>
          <a:bodyPr/>
          <a:lstStyle/>
          <a:p>
            <a:r>
              <a:rPr lang="en-US" smtClean="0"/>
              <a:t>Copyright 2012 Gretchen Scalpi, RD, CDE. All Rights Reserved.</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57C7B1F-F059-4C08-99DD-5627016097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57C7B1F-F059-4C08-99DD-56270160979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196029A-0327-4A79-8415-33925AEC93CA}" type="datetime1">
              <a:rPr lang="en-US" smtClean="0"/>
              <a:pPr/>
              <a:t>10/10/2012</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Copyright 2012 Gretchen Scalpi, RD, CDE. All Rights Reserved.</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57C7B1F-F059-4C08-99DD-56270160979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23B6C70-F64C-4C1E-B765-0E80E502B801}" type="datetime1">
              <a:rPr lang="en-US" smtClean="0"/>
              <a:pPr/>
              <a:t>10/10/2012</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Copyright 2012 Gretchen Scalpi, RD, CDE. All Rights Reserved.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CB35A3-19A0-4FE2-B20C-727C5A119000}" type="datetime1">
              <a:rPr lang="en-US" smtClean="0"/>
              <a:pPr/>
              <a:t>10/10/2012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Copyright 2012 Gretchen Scalpi, RD, CDE. All Rights Reserved.</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57C7B1F-F059-4C08-99DD-56270160979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interest.com/pin/66076319502825988/"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www.choosemyplate.gov/"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food.unl.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llegelifestyles.org/tag/eating-on-a-budg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pinterest.com/pin/66076319503267162/"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interest.com/pin/12666442671488161/"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interest.com/pin/199073245998683627/"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pinterest.com/pin/827537118737852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96598" y="4038600"/>
            <a:ext cx="457201" cy="45719"/>
          </a:xfrm>
        </p:spPr>
        <p:txBody>
          <a:bodyPr>
            <a:normAutofit fontScale="25000" lnSpcReduction="20000"/>
          </a:bodyPr>
          <a:lstStyle/>
          <a:p>
            <a:endParaRPr lang="en-US" dirty="0"/>
          </a:p>
        </p:txBody>
      </p:sp>
      <p:sp>
        <p:nvSpPr>
          <p:cNvPr id="2" name="Title 1"/>
          <p:cNvSpPr>
            <a:spLocks noGrp="1"/>
          </p:cNvSpPr>
          <p:nvPr>
            <p:ph type="ctrTitle"/>
          </p:nvPr>
        </p:nvSpPr>
        <p:spPr>
          <a:xfrm>
            <a:off x="685800" y="381000"/>
            <a:ext cx="7772400" cy="1752600"/>
          </a:xfrm>
        </p:spPr>
        <p:txBody>
          <a:bodyPr>
            <a:normAutofit fontScale="90000"/>
          </a:bodyPr>
          <a:lstStyle/>
          <a:p>
            <a:r>
              <a:rPr lang="en-US" dirty="0" smtClean="0">
                <a:solidFill>
                  <a:schemeClr val="accent3">
                    <a:lumMod val="75000"/>
                  </a:schemeClr>
                </a:solidFill>
              </a:rPr>
              <a:t/>
            </a:r>
            <a:br>
              <a:rPr lang="en-US" dirty="0" smtClean="0">
                <a:solidFill>
                  <a:schemeClr val="accent3">
                    <a:lumMod val="75000"/>
                  </a:schemeClr>
                </a:solidFill>
              </a:rPr>
            </a:br>
            <a:r>
              <a:rPr lang="en-US" dirty="0" smtClean="0">
                <a:solidFill>
                  <a:schemeClr val="accent3">
                    <a:lumMod val="75000"/>
                  </a:schemeClr>
                </a:solidFill>
              </a:rPr>
              <a:t/>
            </a:r>
            <a:br>
              <a:rPr lang="en-US" dirty="0" smtClean="0">
                <a:solidFill>
                  <a:schemeClr val="accent3">
                    <a:lumMod val="75000"/>
                  </a:schemeClr>
                </a:solidFill>
              </a:rPr>
            </a:br>
            <a:r>
              <a:rPr lang="en-US" dirty="0" smtClean="0">
                <a:solidFill>
                  <a:schemeClr val="accent3">
                    <a:lumMod val="75000"/>
                  </a:schemeClr>
                </a:solidFill>
              </a:rPr>
              <a:t/>
            </a:r>
            <a:br>
              <a:rPr lang="en-US" dirty="0" smtClean="0">
                <a:solidFill>
                  <a:schemeClr val="accent3">
                    <a:lumMod val="75000"/>
                  </a:schemeClr>
                </a:solidFill>
              </a:rPr>
            </a:br>
            <a:r>
              <a:rPr lang="en-US" dirty="0" smtClean="0">
                <a:solidFill>
                  <a:schemeClr val="accent3">
                    <a:lumMod val="75000"/>
                  </a:schemeClr>
                </a:solidFill>
              </a:rPr>
              <a:t/>
            </a:r>
            <a:br>
              <a:rPr lang="en-US" dirty="0" smtClean="0">
                <a:solidFill>
                  <a:schemeClr val="accent3">
                    <a:lumMod val="75000"/>
                  </a:schemeClr>
                </a:solidFill>
              </a:rPr>
            </a:br>
            <a:r>
              <a:rPr lang="en-US" dirty="0" smtClean="0">
                <a:solidFill>
                  <a:schemeClr val="accent3">
                    <a:lumMod val="75000"/>
                  </a:schemeClr>
                </a:solidFill>
              </a:rPr>
              <a:t/>
            </a:r>
            <a:br>
              <a:rPr lang="en-US" dirty="0" smtClean="0">
                <a:solidFill>
                  <a:schemeClr val="accent3">
                    <a:lumMod val="75000"/>
                  </a:schemeClr>
                </a:solidFill>
              </a:rPr>
            </a:br>
            <a:r>
              <a:rPr lang="en-US" dirty="0" smtClean="0">
                <a:solidFill>
                  <a:schemeClr val="accent3">
                    <a:lumMod val="75000"/>
                  </a:schemeClr>
                </a:solidFill>
              </a:rPr>
              <a:t>TIPS FOR GETTING KIDS TO EAT HEALTHY</a:t>
            </a:r>
            <a:br>
              <a:rPr lang="en-US" dirty="0" smtClean="0">
                <a:solidFill>
                  <a:schemeClr val="accent3">
                    <a:lumMod val="75000"/>
                  </a:schemeClr>
                </a:solidFill>
              </a:rPr>
            </a:br>
            <a:r>
              <a:rPr lang="en-US" sz="1600" dirty="0" smtClean="0">
                <a:solidFill>
                  <a:schemeClr val="accent3">
                    <a:lumMod val="75000"/>
                  </a:schemeClr>
                </a:solidFill>
              </a:rPr>
              <a:t>©2012 GRETCHEN SCALPI, RD, CDE</a:t>
            </a:r>
            <a:endParaRPr lang="en-US" dirty="0">
              <a:solidFill>
                <a:schemeClr val="accent3">
                  <a:lumMod val="75000"/>
                </a:schemeClr>
              </a:solidFill>
            </a:endParaRPr>
          </a:p>
        </p:txBody>
      </p:sp>
      <p:pic>
        <p:nvPicPr>
          <p:cNvPr id="5" name="Picture 4" descr="Healthy_Foods_Nutrition_023.jpeg"/>
          <p:cNvPicPr>
            <a:picLocks noChangeAspect="1"/>
          </p:cNvPicPr>
          <p:nvPr/>
        </p:nvPicPr>
        <p:blipFill>
          <a:blip r:embed="rId3" cstate="print"/>
          <a:stretch>
            <a:fillRect/>
          </a:stretch>
        </p:blipFill>
        <p:spPr>
          <a:xfrm>
            <a:off x="2286000" y="2902381"/>
            <a:ext cx="4556760" cy="3037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p:cNvSpPr>
            <a:spLocks noGrp="1"/>
          </p:cNvSpPr>
          <p:nvPr>
            <p:ph type="ftr" sz="quarter" idx="11"/>
          </p:nvPr>
        </p:nvSpPr>
        <p:spPr>
          <a:xfrm flipH="1">
            <a:off x="9753600" y="6477000"/>
            <a:ext cx="304800" cy="381000"/>
          </a:xfrm>
        </p:spPr>
        <p:txBody>
          <a:bodyPr/>
          <a:lstStyle/>
          <a:p>
            <a:r>
              <a:rPr lang="en-US" dirty="0" smtClean="0"/>
              <a:t>Copyright 2012 Gretchen Scalpi, RD, CDE. All Rights Reserved.</a:t>
            </a:r>
            <a:endParaRPr lang="en-US" dirty="0"/>
          </a:p>
        </p:txBody>
      </p:sp>
    </p:spTree>
    <p:extLst>
      <p:ext uri="{BB962C8B-B14F-4D97-AF65-F5344CB8AC3E}">
        <p14:creationId xmlns="" xmlns:p14="http://schemas.microsoft.com/office/powerpoint/2010/main" val="3242407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REWARDS/PUNISHMENT</a:t>
            </a:r>
            <a:endParaRPr lang="en-US" dirty="0"/>
          </a:p>
        </p:txBody>
      </p:sp>
      <p:sp>
        <p:nvSpPr>
          <p:cNvPr id="3" name="Content Placeholder 2"/>
          <p:cNvSpPr>
            <a:spLocks noGrp="1"/>
          </p:cNvSpPr>
          <p:nvPr>
            <p:ph sz="quarter" idx="1"/>
          </p:nvPr>
        </p:nvSpPr>
        <p:spPr/>
        <p:txBody>
          <a:bodyPr/>
          <a:lstStyle/>
          <a:p>
            <a:r>
              <a:rPr lang="en-US" dirty="0" smtClean="0"/>
              <a:t>Do not use food as a reward or punishment! Saying no TV until your child has finished his veggies or taking away video games because he won’t eat his greens will make him more resistant to eat them in the future.</a:t>
            </a:r>
            <a:endParaRPr lang="en-US" dirty="0"/>
          </a:p>
        </p:txBody>
      </p:sp>
      <p:pic>
        <p:nvPicPr>
          <p:cNvPr id="4" name="Picture 3"/>
          <p:cNvPicPr>
            <a:picLocks noChangeAspect="1"/>
          </p:cNvPicPr>
          <p:nvPr/>
        </p:nvPicPr>
        <p:blipFill>
          <a:blip r:embed="rId2" cstate="print"/>
          <a:stretch>
            <a:fillRect/>
          </a:stretch>
        </p:blipFill>
        <p:spPr>
          <a:xfrm>
            <a:off x="1981200" y="3810000"/>
            <a:ext cx="2140856" cy="2286000"/>
          </a:xfrm>
          <a:prstGeom prst="rect">
            <a:avLst/>
          </a:prstGeom>
        </p:spPr>
      </p:pic>
      <p:sp>
        <p:nvSpPr>
          <p:cNvPr id="5" name="TextBox 4"/>
          <p:cNvSpPr txBox="1"/>
          <p:nvPr/>
        </p:nvSpPr>
        <p:spPr>
          <a:xfrm>
            <a:off x="10287000" y="5943600"/>
            <a:ext cx="76200" cy="2308324"/>
          </a:xfrm>
          <a:prstGeom prst="rect">
            <a:avLst/>
          </a:prstGeom>
          <a:noFill/>
        </p:spPr>
        <p:txBody>
          <a:bodyPr wrap="square" rtlCol="0">
            <a:spAutoFit/>
          </a:bodyPr>
          <a:lstStyle/>
          <a:p>
            <a:r>
              <a:rPr lang="en-US" dirty="0" smtClean="0">
                <a:hlinkClick r:id="rId3"/>
              </a:rPr>
              <a:t>(source)</a:t>
            </a:r>
            <a:endParaRPr lang="en-US" dirty="0"/>
          </a:p>
        </p:txBody>
      </p:sp>
      <p:pic>
        <p:nvPicPr>
          <p:cNvPr id="6" name="Picture 5" descr="brussels sprouts.jpg"/>
          <p:cNvPicPr>
            <a:picLocks noChangeAspect="1"/>
          </p:cNvPicPr>
          <p:nvPr/>
        </p:nvPicPr>
        <p:blipFill>
          <a:blip r:embed="rId4" cstate="print"/>
          <a:stretch>
            <a:fillRect/>
          </a:stretch>
        </p:blipFill>
        <p:spPr>
          <a:xfrm>
            <a:off x="5181600" y="3962400"/>
            <a:ext cx="2786062" cy="2168163"/>
          </a:xfrm>
          <a:prstGeom prst="rect">
            <a:avLst/>
          </a:prstGeom>
        </p:spPr>
      </p:pic>
      <p:sp>
        <p:nvSpPr>
          <p:cNvPr id="7" name="Footer Placeholder 6"/>
          <p:cNvSpPr>
            <a:spLocks noGrp="1"/>
          </p:cNvSpPr>
          <p:nvPr>
            <p:ph type="ftr" sz="quarter" idx="11"/>
          </p:nvPr>
        </p:nvSpPr>
        <p:spPr/>
        <p:txBody>
          <a:bodyPr/>
          <a:lstStyle/>
          <a:p>
            <a:r>
              <a:rPr lang="en-US" smtClean="0"/>
              <a:t>Copyright 2012 Gretchen Scalpi, RD, CDE. All Rights Reserved.</a:t>
            </a:r>
            <a:endParaRPr lang="en-US"/>
          </a:p>
        </p:txBody>
      </p:sp>
    </p:spTree>
    <p:extLst>
      <p:ext uri="{BB962C8B-B14F-4D97-AF65-F5344CB8AC3E}">
        <p14:creationId xmlns="" xmlns:p14="http://schemas.microsoft.com/office/powerpoint/2010/main" val="914490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THEIR PLATE</a:t>
            </a:r>
            <a:endParaRPr lang="en-US" dirty="0"/>
          </a:p>
        </p:txBody>
      </p:sp>
      <p:sp>
        <p:nvSpPr>
          <p:cNvPr id="3" name="Content Placeholder 2"/>
          <p:cNvSpPr>
            <a:spLocks noGrp="1"/>
          </p:cNvSpPr>
          <p:nvPr>
            <p:ph sz="quarter" idx="1"/>
          </p:nvPr>
        </p:nvSpPr>
        <p:spPr/>
        <p:txBody>
          <a:bodyPr/>
          <a:lstStyle/>
          <a:p>
            <a:r>
              <a:rPr lang="en-US" dirty="0" smtClean="0"/>
              <a:t>Follow the recommended dietary guidelines for creating healthy plates. </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67000" y="2586182"/>
            <a:ext cx="3302000" cy="3001818"/>
          </a:xfrm>
          <a:prstGeom prst="rect">
            <a:avLst/>
          </a:prstGeom>
        </p:spPr>
      </p:pic>
      <p:sp>
        <p:nvSpPr>
          <p:cNvPr id="5" name="TextBox 4"/>
          <p:cNvSpPr txBox="1"/>
          <p:nvPr/>
        </p:nvSpPr>
        <p:spPr>
          <a:xfrm>
            <a:off x="10744200" y="5795757"/>
            <a:ext cx="76200" cy="2308324"/>
          </a:xfrm>
          <a:prstGeom prst="rect">
            <a:avLst/>
          </a:prstGeom>
          <a:noFill/>
        </p:spPr>
        <p:txBody>
          <a:bodyPr wrap="square" rtlCol="0">
            <a:spAutoFit/>
          </a:bodyPr>
          <a:lstStyle/>
          <a:p>
            <a:r>
              <a:rPr lang="en-US" dirty="0" smtClean="0">
                <a:hlinkClick r:id="rId3"/>
              </a:rPr>
              <a:t>(source)</a:t>
            </a:r>
            <a:endParaRPr lang="en-US" dirty="0"/>
          </a:p>
        </p:txBody>
      </p:sp>
      <p:sp>
        <p:nvSpPr>
          <p:cNvPr id="6" name="Footer Placeholder 5"/>
          <p:cNvSpPr>
            <a:spLocks noGrp="1"/>
          </p:cNvSpPr>
          <p:nvPr>
            <p:ph type="ftr" sz="quarter" idx="11"/>
          </p:nvPr>
        </p:nvSpPr>
        <p:spPr>
          <a:xfrm>
            <a:off x="304800" y="6410848"/>
            <a:ext cx="5715000" cy="365760"/>
          </a:xfrm>
        </p:spPr>
        <p:txBody>
          <a:bodyPr/>
          <a:lstStyle/>
          <a:p>
            <a:r>
              <a:rPr lang="en-US" dirty="0" smtClean="0"/>
              <a:t>Copyright 2012 Gretchen Scalpi, RD, CDE. All Rights Reserved.</a:t>
            </a:r>
            <a:endParaRPr lang="en-US" dirty="0"/>
          </a:p>
        </p:txBody>
      </p:sp>
    </p:spTree>
    <p:extLst>
      <p:ext uri="{BB962C8B-B14F-4D97-AF65-F5344CB8AC3E}">
        <p14:creationId xmlns="" xmlns:p14="http://schemas.microsoft.com/office/powerpoint/2010/main" val="2540817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HEALTHY IDEAS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Fruit smoothies made with low-fat yogurt</a:t>
            </a:r>
          </a:p>
          <a:p>
            <a:r>
              <a:rPr lang="en-US" dirty="0" smtClean="0"/>
              <a:t>Dippers: vegetables and hummus, fruit and yogurt</a:t>
            </a:r>
          </a:p>
          <a:p>
            <a:r>
              <a:rPr lang="en-US" dirty="0" smtClean="0"/>
              <a:t>Fruit and veggie kabobs</a:t>
            </a:r>
          </a:p>
          <a:p>
            <a:r>
              <a:rPr lang="en-US" dirty="0" smtClean="0"/>
              <a:t>Whole wheat English muffin/bagel/pita pizzas</a:t>
            </a:r>
          </a:p>
          <a:p>
            <a:r>
              <a:rPr lang="en-US" dirty="0" smtClean="0"/>
              <a:t>Homemade Trail Mix: mixed nuts, dried fruit, whole grain cereals</a:t>
            </a:r>
          </a:p>
          <a:p>
            <a:r>
              <a:rPr lang="en-US" dirty="0" smtClean="0"/>
              <a:t>Create Bento Boxes for lunch</a:t>
            </a:r>
          </a:p>
          <a:p>
            <a:r>
              <a:rPr lang="en-US" dirty="0" smtClean="0"/>
              <a:t>Homemade granola bars</a:t>
            </a:r>
          </a:p>
          <a:p>
            <a:r>
              <a:rPr lang="en-US" dirty="0" smtClean="0"/>
              <a:t>Fruit and cheese plate</a:t>
            </a:r>
          </a:p>
          <a:p>
            <a:r>
              <a:rPr lang="en-US" dirty="0" smtClean="0"/>
              <a:t>Veggie wraps (whole wheat)</a:t>
            </a:r>
            <a:endParaRPr lang="en-US" dirty="0"/>
          </a:p>
        </p:txBody>
      </p:sp>
      <p:pic>
        <p:nvPicPr>
          <p:cNvPr id="4" name="Picture 3" descr="Healthy_Foods_Nutrition_001.jpeg"/>
          <p:cNvPicPr>
            <a:picLocks noChangeAspect="1"/>
          </p:cNvPicPr>
          <p:nvPr/>
        </p:nvPicPr>
        <p:blipFill>
          <a:blip r:embed="rId2" cstate="print"/>
          <a:stretch>
            <a:fillRect/>
          </a:stretch>
        </p:blipFill>
        <p:spPr>
          <a:xfrm>
            <a:off x="5715000" y="4419600"/>
            <a:ext cx="2895600" cy="1772816"/>
          </a:xfrm>
          <a:prstGeom prst="rect">
            <a:avLst/>
          </a:prstGeom>
        </p:spPr>
      </p:pic>
      <p:sp>
        <p:nvSpPr>
          <p:cNvPr id="7" name="Footer Placeholder 6"/>
          <p:cNvSpPr>
            <a:spLocks noGrp="1"/>
          </p:cNvSpPr>
          <p:nvPr>
            <p:ph type="ftr" sz="quarter" idx="11"/>
          </p:nvPr>
        </p:nvSpPr>
        <p:spPr>
          <a:xfrm>
            <a:off x="304800" y="6410848"/>
            <a:ext cx="5791200" cy="365760"/>
          </a:xfrm>
        </p:spPr>
        <p:txBody>
          <a:bodyPr/>
          <a:lstStyle/>
          <a:p>
            <a:r>
              <a:rPr lang="en-US" dirty="0" smtClean="0"/>
              <a:t>Copyright 2012 Gretchen Scalpi, RD, CDE. All Rights Reserved.</a:t>
            </a:r>
            <a:endParaRPr lang="en-US" dirty="0"/>
          </a:p>
        </p:txBody>
      </p:sp>
    </p:spTree>
    <p:extLst>
      <p:ext uri="{BB962C8B-B14F-4D97-AF65-F5344CB8AC3E}">
        <p14:creationId xmlns="" xmlns:p14="http://schemas.microsoft.com/office/powerpoint/2010/main" val="1047860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Recipe Idea</a:t>
            </a:r>
            <a:endParaRPr lang="en-US" dirty="0"/>
          </a:p>
        </p:txBody>
      </p:sp>
      <p:sp>
        <p:nvSpPr>
          <p:cNvPr id="3" name="Footer Placeholder 2"/>
          <p:cNvSpPr>
            <a:spLocks noGrp="1"/>
          </p:cNvSpPr>
          <p:nvPr>
            <p:ph type="ftr" sz="quarter" idx="11"/>
          </p:nvPr>
        </p:nvSpPr>
        <p:spPr>
          <a:xfrm>
            <a:off x="304800" y="6410848"/>
            <a:ext cx="8686800" cy="365760"/>
          </a:xfrm>
        </p:spPr>
        <p:txBody>
          <a:bodyPr/>
          <a:lstStyle/>
          <a:p>
            <a:r>
              <a:rPr lang="en-US" dirty="0" smtClean="0"/>
              <a:t>Copyright 2012 Gretchen Scalpi, RD, CDE. All Rights Reserved.</a:t>
            </a:r>
            <a:endParaRPr lang="en-US" dirty="0"/>
          </a:p>
        </p:txBody>
      </p:sp>
      <p:sp>
        <p:nvSpPr>
          <p:cNvPr id="4" name="Content Placeholder 3"/>
          <p:cNvSpPr>
            <a:spLocks noGrp="1"/>
          </p:cNvSpPr>
          <p:nvPr>
            <p:ph sz="quarter" idx="1"/>
          </p:nvPr>
        </p:nvSpPr>
        <p:spPr/>
        <p:txBody>
          <a:bodyPr>
            <a:normAutofit fontScale="55000" lnSpcReduction="20000"/>
          </a:bodyPr>
          <a:lstStyle/>
          <a:p>
            <a:endParaRPr lang="en-US" dirty="0" smtClean="0"/>
          </a:p>
          <a:p>
            <a:pPr>
              <a:buNone/>
            </a:pPr>
            <a:r>
              <a:rPr lang="en-US" dirty="0" smtClean="0"/>
              <a:t> </a:t>
            </a:r>
            <a:r>
              <a:rPr lang="en-US" b="1" dirty="0" smtClean="0"/>
              <a:t>Strawberry Smoothie </a:t>
            </a:r>
            <a:r>
              <a:rPr lang="en-US" b="1" dirty="0" smtClean="0"/>
              <a:t> or  Popsicle</a:t>
            </a:r>
            <a:endParaRPr lang="en-US" b="1" dirty="0" smtClean="0"/>
          </a:p>
          <a:p>
            <a:r>
              <a:rPr lang="en-US" dirty="0" smtClean="0"/>
              <a:t>Makes 3 to 4 smoothies, depending on serving size. </a:t>
            </a:r>
          </a:p>
          <a:p>
            <a:r>
              <a:rPr lang="en-US" dirty="0" smtClean="0"/>
              <a:t>1 </a:t>
            </a:r>
            <a:r>
              <a:rPr lang="en-US" dirty="0" smtClean="0"/>
              <a:t>6-ounce carton vanilla low-fat or fat-free yogurt </a:t>
            </a:r>
          </a:p>
          <a:p>
            <a:r>
              <a:rPr lang="en-US" dirty="0" smtClean="0"/>
              <a:t>3 </a:t>
            </a:r>
            <a:r>
              <a:rPr lang="en-US" dirty="0" smtClean="0"/>
              <a:t>cups sliced fresh strawberries </a:t>
            </a:r>
          </a:p>
          <a:p>
            <a:r>
              <a:rPr lang="en-US" dirty="0" smtClean="0"/>
              <a:t>1 </a:t>
            </a:r>
            <a:r>
              <a:rPr lang="en-US" dirty="0" smtClean="0"/>
              <a:t>medium banana, sliced </a:t>
            </a:r>
          </a:p>
          <a:p>
            <a:r>
              <a:rPr lang="en-US" dirty="0" smtClean="0"/>
              <a:t>4 </a:t>
            </a:r>
            <a:r>
              <a:rPr lang="en-US" dirty="0" smtClean="0"/>
              <a:t>to 8 ice cubes (Note: ice cubes chill and thicken the smoothie) </a:t>
            </a:r>
          </a:p>
          <a:p>
            <a:endParaRPr lang="en-US" dirty="0" smtClean="0"/>
          </a:p>
          <a:p>
            <a:r>
              <a:rPr lang="en-US" dirty="0" smtClean="0"/>
              <a:t>1. Combine yogurt, strawberries, and banana in blender with the yogurt added first. Cover and blend until smooth; start at a lower speed and gradually increase the speed as the mixture starts to blend and become smooth. </a:t>
            </a:r>
          </a:p>
          <a:p>
            <a:r>
              <a:rPr lang="en-US" dirty="0" smtClean="0"/>
              <a:t>2. With the blender still running, drop ice cubes — one at a time — through the hole in the lid. Blend until smooth and desired thickness. Somewhere between 4 and 8 ice cubes should be about right, depending on the size of cubes. </a:t>
            </a:r>
          </a:p>
          <a:p>
            <a:r>
              <a:rPr lang="en-US" dirty="0" smtClean="0"/>
              <a:t>3. Serve immediately or freeze in popsicle molds to enjoy later. </a:t>
            </a:r>
            <a:endParaRPr lang="en-US" dirty="0" smtClean="0"/>
          </a:p>
          <a:p>
            <a:endParaRPr lang="en-US" dirty="0" smtClean="0"/>
          </a:p>
          <a:p>
            <a:endParaRPr lang="en-US" dirty="0" smtClean="0"/>
          </a:p>
          <a:p>
            <a:pPr>
              <a:buNone/>
            </a:pPr>
            <a:r>
              <a:rPr lang="en-US" dirty="0" smtClean="0"/>
              <a:t>Source:  </a:t>
            </a:r>
            <a:r>
              <a:rPr lang="en-US" i="1" dirty="0" smtClean="0"/>
              <a:t>Alice </a:t>
            </a:r>
            <a:r>
              <a:rPr lang="en-US" i="1" dirty="0" err="1" smtClean="0"/>
              <a:t>Henneman</a:t>
            </a:r>
            <a:r>
              <a:rPr lang="en-US" i="1" dirty="0" smtClean="0"/>
              <a:t>, MS, RD, Extension Educator UNL Extension in Lancaster County </a:t>
            </a:r>
            <a:endParaRPr lang="en-US" i="1" dirty="0" smtClean="0"/>
          </a:p>
          <a:p>
            <a:pPr>
              <a:buNone/>
            </a:pPr>
            <a:r>
              <a:rPr lang="en-US" b="1" i="1" dirty="0" smtClean="0"/>
              <a:t>Web</a:t>
            </a:r>
            <a:r>
              <a:rPr lang="en-US" b="1" i="1" dirty="0" smtClean="0"/>
              <a:t>: </a:t>
            </a:r>
            <a:r>
              <a:rPr lang="en-US" b="1" i="1" dirty="0" smtClean="0">
                <a:hlinkClick r:id="rId2"/>
              </a:rPr>
              <a:t>www.food.unl.edu </a:t>
            </a:r>
            <a:r>
              <a:rPr lang="en-US" b="1" i="1" dirty="0" smtClean="0"/>
              <a:t>			● </a:t>
            </a:r>
            <a:r>
              <a:rPr lang="en-US" b="1" i="1" dirty="0" smtClean="0"/>
              <a:t>E-mail: ahenneman1@unl.edu </a:t>
            </a:r>
            <a:endParaRPr lang="en-US" dirty="0" smtClean="0"/>
          </a:p>
          <a:p>
            <a:endParaRPr lang="en-US" dirty="0" smtClean="0"/>
          </a:p>
        </p:txBody>
      </p:sp>
      <p:pic>
        <p:nvPicPr>
          <p:cNvPr id="5" name="Picture 4" descr="yay-6495942.jpg"/>
          <p:cNvPicPr>
            <a:picLocks noChangeAspect="1"/>
          </p:cNvPicPr>
          <p:nvPr/>
        </p:nvPicPr>
        <p:blipFill>
          <a:blip r:embed="rId3" cstate="print"/>
          <a:stretch>
            <a:fillRect/>
          </a:stretch>
        </p:blipFill>
        <p:spPr>
          <a:xfrm>
            <a:off x="7416800" y="914400"/>
            <a:ext cx="1452880" cy="21793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Recipe Idea</a:t>
            </a:r>
            <a:endParaRPr lang="en-US" dirty="0"/>
          </a:p>
        </p:txBody>
      </p:sp>
      <p:sp>
        <p:nvSpPr>
          <p:cNvPr id="3" name="Footer Placeholder 2"/>
          <p:cNvSpPr>
            <a:spLocks noGrp="1"/>
          </p:cNvSpPr>
          <p:nvPr>
            <p:ph type="ftr" sz="quarter" idx="11"/>
          </p:nvPr>
        </p:nvSpPr>
        <p:spPr/>
        <p:txBody>
          <a:bodyPr/>
          <a:lstStyle/>
          <a:p>
            <a:r>
              <a:rPr lang="en-US" smtClean="0"/>
              <a:t>Copyright 2012 Gretchen Scalpi, RD, CDE. All Rights Reserved.</a:t>
            </a:r>
            <a:endParaRPr lang="en-US"/>
          </a:p>
        </p:txBody>
      </p:sp>
      <p:sp>
        <p:nvSpPr>
          <p:cNvPr id="4" name="Content Placeholder 3"/>
          <p:cNvSpPr>
            <a:spLocks noGrp="1"/>
          </p:cNvSpPr>
          <p:nvPr>
            <p:ph sz="quarter" idx="1"/>
          </p:nvPr>
        </p:nvSpPr>
        <p:spPr/>
        <p:txBody>
          <a:bodyPr>
            <a:normAutofit fontScale="92500" lnSpcReduction="20000"/>
          </a:bodyPr>
          <a:lstStyle/>
          <a:p>
            <a:pPr>
              <a:buNone/>
            </a:pPr>
            <a:r>
              <a:rPr lang="en-US" b="1" dirty="0" smtClean="0"/>
              <a:t>Berry </a:t>
            </a:r>
            <a:r>
              <a:rPr lang="en-US" b="1" dirty="0" smtClean="0"/>
              <a:t>Butterfly </a:t>
            </a:r>
          </a:p>
          <a:p>
            <a:r>
              <a:rPr lang="en-US" dirty="0" smtClean="0"/>
              <a:t>Blueberries and raspberries* </a:t>
            </a:r>
          </a:p>
          <a:p>
            <a:r>
              <a:rPr lang="en-US" dirty="0" smtClean="0"/>
              <a:t>Low-fat cream cheese </a:t>
            </a:r>
          </a:p>
          <a:p>
            <a:r>
              <a:rPr lang="en-US" dirty="0" smtClean="0"/>
              <a:t>½ of a whole-wheat mini bagel </a:t>
            </a:r>
          </a:p>
          <a:p>
            <a:endParaRPr lang="en-US" dirty="0" smtClean="0"/>
          </a:p>
          <a:p>
            <a:r>
              <a:rPr lang="en-US" dirty="0" smtClean="0"/>
              <a:t>Spread cream cheese on bagel. Cut in half. </a:t>
            </a:r>
          </a:p>
          <a:p>
            <a:r>
              <a:rPr lang="en-US" dirty="0" smtClean="0"/>
              <a:t>Have your child decorate with berries! </a:t>
            </a:r>
          </a:p>
          <a:p>
            <a:pPr>
              <a:buNone/>
            </a:pPr>
            <a:r>
              <a:rPr lang="en-US" i="1" dirty="0" smtClean="0"/>
              <a:t>	</a:t>
            </a:r>
            <a:r>
              <a:rPr lang="en-US" sz="2200" i="1" dirty="0" smtClean="0"/>
              <a:t>*</a:t>
            </a:r>
            <a:r>
              <a:rPr lang="en-US" sz="2200" i="1" dirty="0" smtClean="0"/>
              <a:t>Cut berries in half to reduce choking hazard for young </a:t>
            </a:r>
            <a:r>
              <a:rPr lang="en-US" sz="2200" i="1" dirty="0" smtClean="0"/>
              <a:t>children</a:t>
            </a:r>
          </a:p>
          <a:p>
            <a:pPr>
              <a:buNone/>
            </a:pPr>
            <a:endParaRPr lang="en-US" sz="1700" i="1" dirty="0" smtClean="0"/>
          </a:p>
          <a:p>
            <a:pPr>
              <a:buNone/>
            </a:pPr>
            <a:r>
              <a:rPr lang="en-US" sz="1700" i="1" dirty="0" smtClean="0"/>
              <a:t>Source:  </a:t>
            </a:r>
            <a:endParaRPr lang="en-US" sz="1700" dirty="0" smtClean="0"/>
          </a:p>
          <a:p>
            <a:pPr>
              <a:buNone/>
            </a:pPr>
            <a:r>
              <a:rPr lang="en-US" sz="1700" dirty="0" smtClean="0"/>
              <a:t> </a:t>
            </a:r>
            <a:r>
              <a:rPr lang="en-US" sz="1700" i="1" dirty="0" err="1" smtClean="0"/>
              <a:t>Cami</a:t>
            </a:r>
            <a:r>
              <a:rPr lang="en-US" sz="1700" i="1" dirty="0" smtClean="0"/>
              <a:t> Wells, MS, RD, Extension Educator </a:t>
            </a:r>
          </a:p>
          <a:p>
            <a:pPr>
              <a:buNone/>
            </a:pPr>
            <a:r>
              <a:rPr lang="en-US" sz="1700" i="1" dirty="0" smtClean="0"/>
              <a:t>	</a:t>
            </a:r>
            <a:r>
              <a:rPr lang="en-US" sz="1700" b="1" i="1" dirty="0" smtClean="0"/>
              <a:t>Email</a:t>
            </a:r>
            <a:r>
              <a:rPr lang="en-US" sz="1700" b="1" i="1" dirty="0" smtClean="0"/>
              <a:t>: cwells2@unl.edu </a:t>
            </a:r>
            <a:r>
              <a:rPr lang="en-US" sz="1700" i="1" dirty="0" smtClean="0"/>
              <a:t>• UNL Extension in Hall County </a:t>
            </a:r>
            <a:endParaRPr lang="en-US" sz="1700" i="1" dirty="0" smtClean="0"/>
          </a:p>
          <a:p>
            <a:endParaRPr lang="en-US" dirty="0"/>
          </a:p>
        </p:txBody>
      </p:sp>
      <p:pic>
        <p:nvPicPr>
          <p:cNvPr id="9" name="Picture 8" descr="berry butterfly.gif"/>
          <p:cNvPicPr>
            <a:picLocks noChangeAspect="1"/>
          </p:cNvPicPr>
          <p:nvPr/>
        </p:nvPicPr>
        <p:blipFill>
          <a:blip r:embed="rId2" cstate="print"/>
          <a:stretch>
            <a:fillRect/>
          </a:stretch>
        </p:blipFill>
        <p:spPr>
          <a:xfrm>
            <a:off x="6417222" y="914400"/>
            <a:ext cx="2402928" cy="2362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THEM SHOPPING</a:t>
            </a:r>
            <a:endParaRPr lang="en-US" dirty="0"/>
          </a:p>
        </p:txBody>
      </p:sp>
      <p:sp>
        <p:nvSpPr>
          <p:cNvPr id="3" name="Content Placeholder 2"/>
          <p:cNvSpPr>
            <a:spLocks noGrp="1"/>
          </p:cNvSpPr>
          <p:nvPr>
            <p:ph sz="quarter" idx="1"/>
          </p:nvPr>
        </p:nvSpPr>
        <p:spPr/>
        <p:txBody>
          <a:bodyPr>
            <a:normAutofit/>
          </a:bodyPr>
          <a:lstStyle/>
          <a:p>
            <a:pPr algn="ctr"/>
            <a:r>
              <a:rPr lang="en-US" sz="2400" dirty="0" smtClean="0"/>
              <a:t>Take your children grocery shopping with you! Bring them through the produce section, to the meat and seafood counters, and to the aisles where there are grains and beans. </a:t>
            </a:r>
            <a:endParaRPr lang="en-US" sz="2400" dirty="0"/>
          </a:p>
        </p:txBody>
      </p:sp>
      <p:sp>
        <p:nvSpPr>
          <p:cNvPr id="5" name="TextBox 4"/>
          <p:cNvSpPr txBox="1"/>
          <p:nvPr/>
        </p:nvSpPr>
        <p:spPr>
          <a:xfrm flipH="1">
            <a:off x="10393680" y="6096000"/>
            <a:ext cx="45719" cy="2308324"/>
          </a:xfrm>
          <a:prstGeom prst="rect">
            <a:avLst/>
          </a:prstGeom>
          <a:noFill/>
        </p:spPr>
        <p:txBody>
          <a:bodyPr wrap="square" rtlCol="0">
            <a:spAutoFit/>
          </a:bodyPr>
          <a:lstStyle/>
          <a:p>
            <a:r>
              <a:rPr lang="en-US" dirty="0" smtClean="0">
                <a:hlinkClick r:id="rId2"/>
              </a:rPr>
              <a:t>(source)</a:t>
            </a:r>
            <a:endParaRPr lang="en-US" dirty="0"/>
          </a:p>
        </p:txBody>
      </p:sp>
      <p:pic>
        <p:nvPicPr>
          <p:cNvPr id="4" name="Picture 3"/>
          <p:cNvPicPr>
            <a:picLocks noChangeAspect="1"/>
          </p:cNvPicPr>
          <p:nvPr/>
        </p:nvPicPr>
        <p:blipFill>
          <a:blip r:embed="rId3" cstate="print"/>
          <a:stretch>
            <a:fillRect/>
          </a:stretch>
        </p:blipFill>
        <p:spPr>
          <a:xfrm>
            <a:off x="2590800" y="3200400"/>
            <a:ext cx="4038600" cy="2895600"/>
          </a:xfrm>
          <a:prstGeom prst="rect">
            <a:avLst/>
          </a:prstGeom>
        </p:spPr>
      </p:pic>
      <p:sp>
        <p:nvSpPr>
          <p:cNvPr id="6" name="Footer Placeholder 5"/>
          <p:cNvSpPr>
            <a:spLocks noGrp="1"/>
          </p:cNvSpPr>
          <p:nvPr>
            <p:ph type="ftr" sz="quarter" idx="11"/>
          </p:nvPr>
        </p:nvSpPr>
        <p:spPr>
          <a:xfrm>
            <a:off x="304800" y="6410848"/>
            <a:ext cx="6172200" cy="365760"/>
          </a:xfrm>
        </p:spPr>
        <p:txBody>
          <a:bodyPr/>
          <a:lstStyle/>
          <a:p>
            <a:r>
              <a:rPr lang="en-US" smtClean="0"/>
              <a:t>Copyright 2012 Gretchen Scalpi, RD, CDE. All Rights Reserved.</a:t>
            </a:r>
            <a:endParaRPr lang="en-US"/>
          </a:p>
        </p:txBody>
      </p:sp>
    </p:spTree>
    <p:extLst>
      <p:ext uri="{BB962C8B-B14F-4D97-AF65-F5344CB8AC3E}">
        <p14:creationId xmlns="" xmlns:p14="http://schemas.microsoft.com/office/powerpoint/2010/main" val="3511772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THEM INVOLVED</a:t>
            </a:r>
            <a:endParaRPr lang="en-US" dirty="0"/>
          </a:p>
        </p:txBody>
      </p:sp>
      <p:sp>
        <p:nvSpPr>
          <p:cNvPr id="3" name="Content Placeholder 2"/>
          <p:cNvSpPr>
            <a:spLocks noGrp="1"/>
          </p:cNvSpPr>
          <p:nvPr>
            <p:ph sz="quarter" idx="1"/>
          </p:nvPr>
        </p:nvSpPr>
        <p:spPr/>
        <p:txBody>
          <a:bodyPr/>
          <a:lstStyle/>
          <a:p>
            <a:r>
              <a:rPr lang="en-US" dirty="0" smtClean="0"/>
              <a:t>Let your children help prepare meals! They’ll be excited to eat something they’ve made. </a:t>
            </a:r>
            <a:endParaRPr lang="en-US" dirty="0"/>
          </a:p>
        </p:txBody>
      </p:sp>
      <p:pic>
        <p:nvPicPr>
          <p:cNvPr id="4" name="Picture 3"/>
          <p:cNvPicPr>
            <a:picLocks noChangeAspect="1"/>
          </p:cNvPicPr>
          <p:nvPr/>
        </p:nvPicPr>
        <p:blipFill>
          <a:blip r:embed="rId2" cstate="print"/>
          <a:stretch>
            <a:fillRect/>
          </a:stretch>
        </p:blipFill>
        <p:spPr>
          <a:xfrm>
            <a:off x="2895600" y="2590800"/>
            <a:ext cx="2846578" cy="3505200"/>
          </a:xfrm>
          <a:prstGeom prst="rect">
            <a:avLst/>
          </a:prstGeom>
        </p:spPr>
      </p:pic>
      <p:sp>
        <p:nvSpPr>
          <p:cNvPr id="5" name="Footer Placeholder 4"/>
          <p:cNvSpPr>
            <a:spLocks noGrp="1"/>
          </p:cNvSpPr>
          <p:nvPr>
            <p:ph type="ftr" sz="quarter" idx="11"/>
          </p:nvPr>
        </p:nvSpPr>
        <p:spPr>
          <a:xfrm>
            <a:off x="304800" y="6410848"/>
            <a:ext cx="5486400" cy="365760"/>
          </a:xfrm>
        </p:spPr>
        <p:txBody>
          <a:bodyPr/>
          <a:lstStyle/>
          <a:p>
            <a:r>
              <a:rPr lang="en-US" dirty="0" smtClean="0"/>
              <a:t>Copyright 2012 Gretchen Scalpi, RD, CDE. All Rights Reserved.</a:t>
            </a:r>
            <a:endParaRPr lang="en-US" dirty="0"/>
          </a:p>
        </p:txBody>
      </p:sp>
    </p:spTree>
    <p:extLst>
      <p:ext uri="{BB962C8B-B14F-4D97-AF65-F5344CB8AC3E}">
        <p14:creationId xmlns="" xmlns:p14="http://schemas.microsoft.com/office/powerpoint/2010/main" val="70596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FUN</a:t>
            </a:r>
            <a:endParaRPr lang="en-US" dirty="0"/>
          </a:p>
        </p:txBody>
      </p:sp>
      <p:sp>
        <p:nvSpPr>
          <p:cNvPr id="3" name="Content Placeholder 2"/>
          <p:cNvSpPr>
            <a:spLocks noGrp="1"/>
          </p:cNvSpPr>
          <p:nvPr>
            <p:ph sz="quarter" idx="1"/>
          </p:nvPr>
        </p:nvSpPr>
        <p:spPr/>
        <p:txBody>
          <a:bodyPr>
            <a:normAutofit/>
          </a:bodyPr>
          <a:lstStyle/>
          <a:p>
            <a:r>
              <a:rPr lang="en-US" sz="2000" dirty="0" smtClean="0"/>
              <a:t>Kids are drawn to anything colorful and fun! Use a wide variety of fruits and veggies to create colorful dishes. Get creative with plating- make silly faces, flowers, animals, shapes, and whatever you can think of!</a:t>
            </a:r>
            <a:endParaRPr lang="en-US" sz="2000" dirty="0"/>
          </a:p>
        </p:txBody>
      </p:sp>
      <p:pic>
        <p:nvPicPr>
          <p:cNvPr id="5" name="Picture 4"/>
          <p:cNvPicPr>
            <a:picLocks noChangeAspect="1"/>
          </p:cNvPicPr>
          <p:nvPr/>
        </p:nvPicPr>
        <p:blipFill>
          <a:blip r:embed="rId2" cstate="print"/>
          <a:stretch>
            <a:fillRect/>
          </a:stretch>
        </p:blipFill>
        <p:spPr>
          <a:xfrm>
            <a:off x="5791200" y="2784866"/>
            <a:ext cx="2971800" cy="331113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43000" y="2971800"/>
            <a:ext cx="3505200" cy="3140075"/>
          </a:xfrm>
          <a:prstGeom prst="rect">
            <a:avLst/>
          </a:prstGeom>
        </p:spPr>
      </p:pic>
      <p:sp>
        <p:nvSpPr>
          <p:cNvPr id="7" name="Footer Placeholder 6"/>
          <p:cNvSpPr>
            <a:spLocks noGrp="1"/>
          </p:cNvSpPr>
          <p:nvPr>
            <p:ph type="ftr" sz="quarter" idx="11"/>
          </p:nvPr>
        </p:nvSpPr>
        <p:spPr>
          <a:xfrm>
            <a:off x="304800" y="6410848"/>
            <a:ext cx="6096000" cy="365760"/>
          </a:xfrm>
        </p:spPr>
        <p:txBody>
          <a:bodyPr/>
          <a:lstStyle/>
          <a:p>
            <a:r>
              <a:rPr lang="en-US" dirty="0" smtClean="0"/>
              <a:t>Copyright 2012 Gretchen Scalpi, RD, CDE. All Rights Reserved.</a:t>
            </a:r>
            <a:endParaRPr lang="en-US" dirty="0"/>
          </a:p>
        </p:txBody>
      </p:sp>
    </p:spTree>
    <p:extLst>
      <p:ext uri="{BB962C8B-B14F-4D97-AF65-F5344CB8AC3E}">
        <p14:creationId xmlns="" xmlns:p14="http://schemas.microsoft.com/office/powerpoint/2010/main" val="323791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PREPARED</a:t>
            </a:r>
            <a:endParaRPr lang="en-US" dirty="0"/>
          </a:p>
        </p:txBody>
      </p:sp>
      <p:sp>
        <p:nvSpPr>
          <p:cNvPr id="3" name="Content Placeholder 2"/>
          <p:cNvSpPr>
            <a:spLocks noGrp="1"/>
          </p:cNvSpPr>
          <p:nvPr>
            <p:ph sz="quarter" idx="1"/>
          </p:nvPr>
        </p:nvSpPr>
        <p:spPr/>
        <p:txBody>
          <a:bodyPr/>
          <a:lstStyle/>
          <a:p>
            <a:r>
              <a:rPr lang="en-US" dirty="0" smtClean="0"/>
              <a:t>Have healthy snacks in sight! Keep a bowl of fresh fruit on the kitchen table, have veggies cut up and ready as an after school snack, or make yogurt parfaits for dessert. </a:t>
            </a:r>
            <a:endParaRPr lang="en-US" dirty="0"/>
          </a:p>
        </p:txBody>
      </p:sp>
      <p:pic>
        <p:nvPicPr>
          <p:cNvPr id="4" name="Picture 3"/>
          <p:cNvPicPr>
            <a:picLocks noChangeAspect="1"/>
          </p:cNvPicPr>
          <p:nvPr/>
        </p:nvPicPr>
        <p:blipFill>
          <a:blip r:embed="rId2" cstate="print"/>
          <a:stretch>
            <a:fillRect/>
          </a:stretch>
        </p:blipFill>
        <p:spPr>
          <a:xfrm>
            <a:off x="609600" y="3352800"/>
            <a:ext cx="2214562" cy="2214562"/>
          </a:xfrm>
          <a:prstGeom prst="rect">
            <a:avLst/>
          </a:prstGeom>
        </p:spPr>
      </p:pic>
      <p:pic>
        <p:nvPicPr>
          <p:cNvPr id="6" name="Picture 5" descr="Healthy_Foods_Nutrition_004.jpeg"/>
          <p:cNvPicPr>
            <a:picLocks noChangeAspect="1"/>
          </p:cNvPicPr>
          <p:nvPr/>
        </p:nvPicPr>
        <p:blipFill>
          <a:blip r:embed="rId3" cstate="print"/>
          <a:stretch>
            <a:fillRect/>
          </a:stretch>
        </p:blipFill>
        <p:spPr>
          <a:xfrm>
            <a:off x="3124200" y="3962400"/>
            <a:ext cx="2667000" cy="2132920"/>
          </a:xfrm>
          <a:prstGeom prst="rect">
            <a:avLst/>
          </a:prstGeom>
        </p:spPr>
      </p:pic>
      <p:pic>
        <p:nvPicPr>
          <p:cNvPr id="7" name="Picture 6" descr="Healthy_Foods_Nutrition_010.jpeg"/>
          <p:cNvPicPr>
            <a:picLocks noChangeAspect="1"/>
          </p:cNvPicPr>
          <p:nvPr/>
        </p:nvPicPr>
        <p:blipFill>
          <a:blip r:embed="rId4" cstate="print"/>
          <a:stretch>
            <a:fillRect/>
          </a:stretch>
        </p:blipFill>
        <p:spPr>
          <a:xfrm>
            <a:off x="6019621" y="3581400"/>
            <a:ext cx="2590265" cy="1726168"/>
          </a:xfrm>
          <a:prstGeom prst="rect">
            <a:avLst/>
          </a:prstGeom>
        </p:spPr>
      </p:pic>
      <p:sp>
        <p:nvSpPr>
          <p:cNvPr id="8" name="Footer Placeholder 7"/>
          <p:cNvSpPr>
            <a:spLocks noGrp="1"/>
          </p:cNvSpPr>
          <p:nvPr>
            <p:ph type="ftr" sz="quarter" idx="11"/>
          </p:nvPr>
        </p:nvSpPr>
        <p:spPr>
          <a:xfrm>
            <a:off x="304800" y="6410848"/>
            <a:ext cx="5791200" cy="365760"/>
          </a:xfrm>
        </p:spPr>
        <p:txBody>
          <a:bodyPr/>
          <a:lstStyle/>
          <a:p>
            <a:r>
              <a:rPr lang="en-US" dirty="0" smtClean="0"/>
              <a:t>Copyright 2012 Gretchen Scalpi, RD, CDE. All Rights Reserved.</a:t>
            </a:r>
            <a:endParaRPr lang="en-US" dirty="0"/>
          </a:p>
        </p:txBody>
      </p:sp>
    </p:spTree>
    <p:extLst>
      <p:ext uri="{BB962C8B-B14F-4D97-AF65-F5344CB8AC3E}">
        <p14:creationId xmlns="" xmlns:p14="http://schemas.microsoft.com/office/powerpoint/2010/main" val="833237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TRYING</a:t>
            </a:r>
            <a:endParaRPr lang="en-US" dirty="0"/>
          </a:p>
        </p:txBody>
      </p:sp>
      <p:sp>
        <p:nvSpPr>
          <p:cNvPr id="3" name="Content Placeholder 2"/>
          <p:cNvSpPr>
            <a:spLocks noGrp="1"/>
          </p:cNvSpPr>
          <p:nvPr>
            <p:ph sz="quarter" idx="1"/>
          </p:nvPr>
        </p:nvSpPr>
        <p:spPr/>
        <p:txBody>
          <a:bodyPr/>
          <a:lstStyle/>
          <a:p>
            <a:r>
              <a:rPr lang="en-US" dirty="0" smtClean="0"/>
              <a:t>Allow your child to try new foods a few times before saying they don’t like it! Kids’ taste buds are more sensitive than adults’ are, so stronger flavors will take more adjusting to. </a:t>
            </a:r>
            <a:endParaRPr lang="en-US" dirty="0"/>
          </a:p>
        </p:txBody>
      </p:sp>
      <p:pic>
        <p:nvPicPr>
          <p:cNvPr id="4" name="Picture 3"/>
          <p:cNvPicPr>
            <a:picLocks noChangeAspect="1"/>
          </p:cNvPicPr>
          <p:nvPr/>
        </p:nvPicPr>
        <p:blipFill>
          <a:blip r:embed="rId2" cstate="print"/>
          <a:stretch>
            <a:fillRect/>
          </a:stretch>
        </p:blipFill>
        <p:spPr>
          <a:xfrm>
            <a:off x="2819400" y="3391733"/>
            <a:ext cx="3657600" cy="2723197"/>
          </a:xfrm>
          <a:prstGeom prst="rect">
            <a:avLst/>
          </a:prstGeom>
        </p:spPr>
      </p:pic>
      <p:sp>
        <p:nvSpPr>
          <p:cNvPr id="5" name="TextBox 4"/>
          <p:cNvSpPr txBox="1"/>
          <p:nvPr/>
        </p:nvSpPr>
        <p:spPr>
          <a:xfrm flipH="1">
            <a:off x="10134600" y="6057900"/>
            <a:ext cx="152400" cy="2308324"/>
          </a:xfrm>
          <a:prstGeom prst="rect">
            <a:avLst/>
          </a:prstGeom>
          <a:noFill/>
        </p:spPr>
        <p:txBody>
          <a:bodyPr wrap="square" rtlCol="0">
            <a:spAutoFit/>
          </a:bodyPr>
          <a:lstStyle/>
          <a:p>
            <a:r>
              <a:rPr lang="en-US" dirty="0" smtClean="0">
                <a:hlinkClick r:id="rId3"/>
              </a:rPr>
              <a:t>(source)</a:t>
            </a:r>
            <a:endParaRPr lang="en-US" dirty="0"/>
          </a:p>
        </p:txBody>
      </p:sp>
      <p:sp>
        <p:nvSpPr>
          <p:cNvPr id="6" name="Footer Placeholder 5"/>
          <p:cNvSpPr>
            <a:spLocks noGrp="1"/>
          </p:cNvSpPr>
          <p:nvPr>
            <p:ph type="ftr" sz="quarter" idx="11"/>
          </p:nvPr>
        </p:nvSpPr>
        <p:spPr>
          <a:xfrm>
            <a:off x="304800" y="6410848"/>
            <a:ext cx="6096000" cy="365760"/>
          </a:xfrm>
        </p:spPr>
        <p:txBody>
          <a:bodyPr/>
          <a:lstStyle/>
          <a:p>
            <a:r>
              <a:rPr lang="en-US" dirty="0" smtClean="0"/>
              <a:t>Copyright 2012 Gretchen Scalpi, RD, CDE. All Rights Reserved.</a:t>
            </a:r>
            <a:endParaRPr lang="en-US" dirty="0"/>
          </a:p>
        </p:txBody>
      </p:sp>
    </p:spTree>
    <p:extLst>
      <p:ext uri="{BB962C8B-B14F-4D97-AF65-F5344CB8AC3E}">
        <p14:creationId xmlns="" xmlns:p14="http://schemas.microsoft.com/office/powerpoint/2010/main" val="2185819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HAVE REGULAR FAMILY MEALS</a:t>
            </a:r>
            <a:endParaRPr lang="en-US" dirty="0"/>
          </a:p>
        </p:txBody>
      </p:sp>
      <p:sp>
        <p:nvSpPr>
          <p:cNvPr id="3" name="Content Placeholder 2"/>
          <p:cNvSpPr>
            <a:spLocks noGrp="1"/>
          </p:cNvSpPr>
          <p:nvPr>
            <p:ph sz="quarter" idx="1"/>
          </p:nvPr>
        </p:nvSpPr>
        <p:spPr/>
        <p:txBody>
          <a:bodyPr/>
          <a:lstStyle/>
          <a:p>
            <a:r>
              <a:rPr lang="en-US" smtClean="0"/>
              <a:t>Lead by example! If your children see you enjoying healthy foods, they will be more willing to try it themselves. </a:t>
            </a:r>
            <a:endParaRPr lang="en-US" dirty="0"/>
          </a:p>
        </p:txBody>
      </p:sp>
      <p:pic>
        <p:nvPicPr>
          <p:cNvPr id="4" name="Picture 3"/>
          <p:cNvPicPr>
            <a:picLocks noChangeAspect="1"/>
          </p:cNvPicPr>
          <p:nvPr/>
        </p:nvPicPr>
        <p:blipFill>
          <a:blip r:embed="rId2" cstate="print"/>
          <a:stretch>
            <a:fillRect/>
          </a:stretch>
        </p:blipFill>
        <p:spPr>
          <a:xfrm rot="5400000">
            <a:off x="3008819" y="2248981"/>
            <a:ext cx="2897759" cy="4343398"/>
          </a:xfrm>
          <a:prstGeom prst="rect">
            <a:avLst/>
          </a:prstGeom>
        </p:spPr>
      </p:pic>
      <p:sp>
        <p:nvSpPr>
          <p:cNvPr id="6" name="TextBox 5"/>
          <p:cNvSpPr txBox="1"/>
          <p:nvPr/>
        </p:nvSpPr>
        <p:spPr>
          <a:xfrm>
            <a:off x="10210800" y="5181600"/>
            <a:ext cx="152400" cy="2308324"/>
          </a:xfrm>
          <a:prstGeom prst="rect">
            <a:avLst/>
          </a:prstGeom>
          <a:noFill/>
        </p:spPr>
        <p:txBody>
          <a:bodyPr wrap="square" rtlCol="0">
            <a:spAutoFit/>
          </a:bodyPr>
          <a:lstStyle/>
          <a:p>
            <a:r>
              <a:rPr lang="en-US" dirty="0" smtClean="0">
                <a:hlinkClick r:id="rId3"/>
              </a:rPr>
              <a:t>(Source</a:t>
            </a:r>
            <a:r>
              <a:rPr lang="en-US" dirty="0" smtClean="0"/>
              <a:t>)</a:t>
            </a:r>
            <a:endParaRPr lang="en-US" dirty="0"/>
          </a:p>
        </p:txBody>
      </p:sp>
      <p:sp>
        <p:nvSpPr>
          <p:cNvPr id="7" name="Footer Placeholder 6"/>
          <p:cNvSpPr>
            <a:spLocks noGrp="1"/>
          </p:cNvSpPr>
          <p:nvPr>
            <p:ph type="ftr" sz="quarter" idx="11"/>
          </p:nvPr>
        </p:nvSpPr>
        <p:spPr>
          <a:xfrm>
            <a:off x="304800" y="6410848"/>
            <a:ext cx="6248400" cy="365760"/>
          </a:xfrm>
        </p:spPr>
        <p:txBody>
          <a:bodyPr/>
          <a:lstStyle/>
          <a:p>
            <a:r>
              <a:rPr lang="en-US" dirty="0" smtClean="0"/>
              <a:t>Copyright 2012 Gretchen Scalpi, RD, CDE. All Rights Reserved.</a:t>
            </a:r>
            <a:endParaRPr lang="en-US" dirty="0"/>
          </a:p>
        </p:txBody>
      </p:sp>
    </p:spTree>
    <p:extLst>
      <p:ext uri="{BB962C8B-B14F-4D97-AF65-F5344CB8AC3E}">
        <p14:creationId xmlns="" xmlns:p14="http://schemas.microsoft.com/office/powerpoint/2010/main" val="1454886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CREATIVE</a:t>
            </a:r>
            <a:endParaRPr lang="en-US" dirty="0"/>
          </a:p>
        </p:txBody>
      </p:sp>
      <p:sp>
        <p:nvSpPr>
          <p:cNvPr id="3" name="Content Placeholder 2"/>
          <p:cNvSpPr>
            <a:spLocks noGrp="1"/>
          </p:cNvSpPr>
          <p:nvPr>
            <p:ph sz="quarter" idx="1"/>
          </p:nvPr>
        </p:nvSpPr>
        <p:spPr/>
        <p:txBody>
          <a:bodyPr/>
          <a:lstStyle/>
          <a:p>
            <a:r>
              <a:rPr lang="en-US" dirty="0" smtClean="0"/>
              <a:t>If kids are simply uninterested in healthy foods- get creative and add them into dishes! Add spinach to smoothies, puree carrots and sweet potatoes and add to tomato sauce, and mix berries, flax seed, and wheat germ into pancakes.</a:t>
            </a:r>
            <a:endParaRPr lang="en-US" dirty="0"/>
          </a:p>
        </p:txBody>
      </p:sp>
      <p:pic>
        <p:nvPicPr>
          <p:cNvPr id="4" name="Picture 3"/>
          <p:cNvPicPr>
            <a:picLocks noChangeAspect="1"/>
          </p:cNvPicPr>
          <p:nvPr/>
        </p:nvPicPr>
        <p:blipFill>
          <a:blip r:embed="rId2" cstate="print"/>
          <a:stretch>
            <a:fillRect/>
          </a:stretch>
        </p:blipFill>
        <p:spPr>
          <a:xfrm>
            <a:off x="2514600" y="3733800"/>
            <a:ext cx="1719485" cy="2514600"/>
          </a:xfrm>
          <a:prstGeom prst="rect">
            <a:avLst/>
          </a:prstGeom>
        </p:spPr>
      </p:pic>
      <p:pic>
        <p:nvPicPr>
          <p:cNvPr id="6" name="Picture 5" descr="Healthy_Foods_Nutrition_009.jpeg"/>
          <p:cNvPicPr>
            <a:picLocks noChangeAspect="1"/>
          </p:cNvPicPr>
          <p:nvPr/>
        </p:nvPicPr>
        <p:blipFill>
          <a:blip r:embed="rId3" cstate="print"/>
          <a:stretch>
            <a:fillRect/>
          </a:stretch>
        </p:blipFill>
        <p:spPr>
          <a:xfrm>
            <a:off x="5334000" y="3962400"/>
            <a:ext cx="2743200" cy="1828800"/>
          </a:xfrm>
          <a:prstGeom prst="rect">
            <a:avLst/>
          </a:prstGeom>
        </p:spPr>
      </p:pic>
      <p:sp>
        <p:nvSpPr>
          <p:cNvPr id="7" name="Footer Placeholder 6"/>
          <p:cNvSpPr>
            <a:spLocks noGrp="1"/>
          </p:cNvSpPr>
          <p:nvPr>
            <p:ph type="ftr" sz="quarter" idx="11"/>
          </p:nvPr>
        </p:nvSpPr>
        <p:spPr/>
        <p:txBody>
          <a:bodyPr/>
          <a:lstStyle/>
          <a:p>
            <a:r>
              <a:rPr lang="en-US" smtClean="0"/>
              <a:t>Copyright 2012 Gretchen Scalpi, RD, CDE. All Rights Reserved.</a:t>
            </a:r>
            <a:endParaRPr lang="en-US"/>
          </a:p>
        </p:txBody>
      </p:sp>
    </p:spTree>
    <p:extLst>
      <p:ext uri="{BB962C8B-B14F-4D97-AF65-F5344CB8AC3E}">
        <p14:creationId xmlns="" xmlns:p14="http://schemas.microsoft.com/office/powerpoint/2010/main" val="3356975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VARIETY</a:t>
            </a:r>
            <a:endParaRPr lang="en-US" dirty="0"/>
          </a:p>
        </p:txBody>
      </p:sp>
      <p:sp>
        <p:nvSpPr>
          <p:cNvPr id="3" name="Content Placeholder 2"/>
          <p:cNvSpPr>
            <a:spLocks noGrp="1"/>
          </p:cNvSpPr>
          <p:nvPr>
            <p:ph sz="quarter" idx="1"/>
          </p:nvPr>
        </p:nvSpPr>
        <p:spPr/>
        <p:txBody>
          <a:bodyPr/>
          <a:lstStyle/>
          <a:p>
            <a:r>
              <a:rPr lang="en-US" dirty="0" smtClean="0"/>
              <a:t>Having a good variety of foods available  allows your child to have a say in what he or she is eating. </a:t>
            </a:r>
            <a:endParaRPr lang="en-US" dirty="0"/>
          </a:p>
        </p:txBody>
      </p:sp>
      <p:pic>
        <p:nvPicPr>
          <p:cNvPr id="4" name="Picture 3"/>
          <p:cNvPicPr>
            <a:picLocks noChangeAspect="1"/>
          </p:cNvPicPr>
          <p:nvPr/>
        </p:nvPicPr>
        <p:blipFill>
          <a:blip r:embed="rId2" cstate="print"/>
          <a:stretch>
            <a:fillRect/>
          </a:stretch>
        </p:blipFill>
        <p:spPr>
          <a:xfrm>
            <a:off x="2286000" y="3048000"/>
            <a:ext cx="4572512" cy="3046068"/>
          </a:xfrm>
          <a:prstGeom prst="rect">
            <a:avLst/>
          </a:prstGeom>
        </p:spPr>
      </p:pic>
      <p:sp>
        <p:nvSpPr>
          <p:cNvPr id="5" name="TextBox 4"/>
          <p:cNvSpPr txBox="1"/>
          <p:nvPr/>
        </p:nvSpPr>
        <p:spPr>
          <a:xfrm>
            <a:off x="-2209800" y="5105400"/>
            <a:ext cx="1828800" cy="369332"/>
          </a:xfrm>
          <a:prstGeom prst="rect">
            <a:avLst/>
          </a:prstGeom>
          <a:noFill/>
        </p:spPr>
        <p:txBody>
          <a:bodyPr wrap="square" rtlCol="0">
            <a:spAutoFit/>
          </a:bodyPr>
          <a:lstStyle/>
          <a:p>
            <a:r>
              <a:rPr lang="en-US" dirty="0" smtClean="0">
                <a:hlinkClick r:id="rId3"/>
              </a:rPr>
              <a:t>(source)</a:t>
            </a:r>
            <a:endParaRPr lang="en-US" dirty="0"/>
          </a:p>
        </p:txBody>
      </p:sp>
      <p:sp>
        <p:nvSpPr>
          <p:cNvPr id="7" name="TextBox 6"/>
          <p:cNvSpPr txBox="1"/>
          <p:nvPr/>
        </p:nvSpPr>
        <p:spPr>
          <a:xfrm>
            <a:off x="10668000" y="3168134"/>
            <a:ext cx="381000" cy="2308324"/>
          </a:xfrm>
          <a:prstGeom prst="rect">
            <a:avLst/>
          </a:prstGeom>
          <a:noFill/>
        </p:spPr>
        <p:txBody>
          <a:bodyPr wrap="square" rtlCol="0">
            <a:spAutoFit/>
          </a:bodyPr>
          <a:lstStyle/>
          <a:p>
            <a:r>
              <a:rPr lang="en-US" dirty="0" smtClean="0">
                <a:hlinkClick r:id="rId4"/>
              </a:rPr>
              <a:t>(source)</a:t>
            </a:r>
            <a:endParaRPr lang="en-US" dirty="0"/>
          </a:p>
        </p:txBody>
      </p:sp>
      <p:sp>
        <p:nvSpPr>
          <p:cNvPr id="8" name="Footer Placeholder 7"/>
          <p:cNvSpPr>
            <a:spLocks noGrp="1"/>
          </p:cNvSpPr>
          <p:nvPr>
            <p:ph type="ftr" sz="quarter" idx="11"/>
          </p:nvPr>
        </p:nvSpPr>
        <p:spPr>
          <a:xfrm>
            <a:off x="304800" y="6410848"/>
            <a:ext cx="8077200" cy="365760"/>
          </a:xfrm>
        </p:spPr>
        <p:txBody>
          <a:bodyPr/>
          <a:lstStyle/>
          <a:p>
            <a:r>
              <a:rPr lang="en-US" smtClean="0"/>
              <a:t>Copyright 2012 Gretchen Scalpi, RD, CDE. All Rights Reserved.</a:t>
            </a:r>
            <a:endParaRPr lang="en-US"/>
          </a:p>
        </p:txBody>
      </p:sp>
    </p:spTree>
    <p:extLst>
      <p:ext uri="{BB962C8B-B14F-4D97-AF65-F5344CB8AC3E}">
        <p14:creationId xmlns="" xmlns:p14="http://schemas.microsoft.com/office/powerpoint/2010/main" val="7713235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2056</TotalTime>
  <Words>809</Words>
  <Application>Microsoft Office PowerPoint</Application>
  <PresentationFormat>On-screen Show (4:3)</PresentationFormat>
  <Paragraphs>82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Civic</vt:lpstr>
      <vt:lpstr>     TIPS FOR GETTING KIDS TO EAT HEALTHY ©2012 GRETCHEN SCALPI, RD, CDE</vt:lpstr>
      <vt:lpstr>TAKE THEM SHOPPING</vt:lpstr>
      <vt:lpstr>GET THEM INVOLVED</vt:lpstr>
      <vt:lpstr>MAKE IT FUN</vt:lpstr>
      <vt:lpstr>BE PREPARED</vt:lpstr>
      <vt:lpstr>KEEP TRYING</vt:lpstr>
      <vt:lpstr>HAVE REGULAR FAMILY MEALS</vt:lpstr>
      <vt:lpstr>BE CREATIVE</vt:lpstr>
      <vt:lpstr>HAVE VARIETY</vt:lpstr>
      <vt:lpstr>REWARDS/PUNISHMENT</vt:lpstr>
      <vt:lpstr>FILL THEIR PLATE</vt:lpstr>
      <vt:lpstr>MORE HEALTHY IDEAS</vt:lpstr>
      <vt:lpstr>Quick Recipe Idea</vt:lpstr>
      <vt:lpstr>Quick Recipe Idea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GETTING KIDS TO EAT HEALTHY</dc:title>
  <dc:creator>Sarah</dc:creator>
  <cp:lastModifiedBy>gscalpi</cp:lastModifiedBy>
  <cp:revision>24</cp:revision>
  <dcterms:created xsi:type="dcterms:W3CDTF">2012-07-08T22:55:01Z</dcterms:created>
  <dcterms:modified xsi:type="dcterms:W3CDTF">2012-10-10T16:31:35Z</dcterms:modified>
</cp:coreProperties>
</file>